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355" r:id="rId3"/>
    <p:sldId id="356" r:id="rId4"/>
    <p:sldId id="360" r:id="rId5"/>
    <p:sldId id="363" r:id="rId6"/>
    <p:sldId id="362" r:id="rId7"/>
    <p:sldId id="364" r:id="rId8"/>
    <p:sldId id="365" r:id="rId9"/>
    <p:sldId id="366" r:id="rId10"/>
    <p:sldId id="3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/>
    <p:restoredTop sz="96190"/>
  </p:normalViewPr>
  <p:slideViewPr>
    <p:cSldViewPr snapToGrid="0" snapToObjects="1">
      <p:cViewPr varScale="1">
        <p:scale>
          <a:sx n="123" d="100"/>
          <a:sy n="123" d="100"/>
        </p:scale>
        <p:origin x="11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11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microbigge-filters" TargetMode="External"/><Relationship Id="rId2" Type="http://schemas.openxmlformats.org/officeDocument/2006/relationships/hyperlink" Target="https://www.ncbi.nlm.nih.gov/pathogens/pathogens_help/#microbigg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athogens/pathogens_help/#microbigge-access-downloa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/microbigg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Download a </a:t>
            </a:r>
            <a:r>
              <a:rPr lang="en-US" sz="3600" dirty="0" err="1"/>
              <a:t>MicroBIGG</a:t>
            </a:r>
            <a:r>
              <a:rPr lang="en-US" sz="3600" dirty="0"/>
              <a:t>-E table &gt; 100,000 rows (all CARBAPENEM genes found in Pathogen Detection </a:t>
            </a:r>
            <a:r>
              <a:rPr lang="en-US" sz="3600"/>
              <a:t>isolate assemblies)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Reference Gene Catalog see: </a:t>
            </a:r>
            <a:r>
              <a:rPr lang="en-US" sz="1800" dirty="0">
                <a:hlinkClick r:id="rId2"/>
              </a:rPr>
              <a:t>https://www.ncbi.nlm.nih.gov/pathogens/pathogens_help/#microbigge</a:t>
            </a:r>
            <a:endParaRPr lang="en-US" sz="1800" dirty="0"/>
          </a:p>
          <a:p>
            <a:r>
              <a:rPr lang="en-US" dirty="0"/>
              <a:t>For details about filters see: 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https://www.ncbi.nlm.nih.gov/pathogens/pathogens_help/#microbigge-filters</a:t>
            </a:r>
            <a:endParaRPr lang="en-US" sz="1800" dirty="0"/>
          </a:p>
          <a:p>
            <a:r>
              <a:rPr lang="en-US" dirty="0"/>
              <a:t>For details about the table downloads see:</a:t>
            </a:r>
            <a:br>
              <a:rPr lang="en-US" dirty="0"/>
            </a:br>
            <a:r>
              <a:rPr lang="en-US" sz="1800" dirty="0">
                <a:hlinkClick r:id="rId4"/>
              </a:rPr>
              <a:t>https://www.ncbi.nlm.nih.gov/pathogens/pathogens_help/#microbigge-access-download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7339-028E-D74B-8509-964D6318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7EB2F-2474-9D40-9C57-2A648A10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682"/>
            <a:ext cx="10515600" cy="4623954"/>
          </a:xfrm>
        </p:spPr>
        <p:txBody>
          <a:bodyPr>
            <a:normAutofit/>
          </a:bodyPr>
          <a:lstStyle/>
          <a:p>
            <a:r>
              <a:rPr lang="en-US" sz="2800" dirty="0"/>
              <a:t>Use </a:t>
            </a:r>
            <a:r>
              <a:rPr lang="en-US" sz="2800" dirty="0" err="1"/>
              <a:t>MicroBIGG</a:t>
            </a:r>
            <a:r>
              <a:rPr lang="en-US" sz="2800" dirty="0"/>
              <a:t>-E</a:t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https://www.ncbi.nlm.nih.gov/pathogens/microbigge</a:t>
            </a:r>
            <a:endParaRPr lang="en-US" sz="2000" dirty="0"/>
          </a:p>
          <a:p>
            <a:r>
              <a:rPr lang="en-US" dirty="0"/>
              <a:t>Use </a:t>
            </a:r>
            <a:r>
              <a:rPr lang="en-US" sz="2800" dirty="0"/>
              <a:t>filters </a:t>
            </a:r>
            <a:r>
              <a:rPr lang="en-US" dirty="0"/>
              <a:t>or search to select rows of interest, in this case </a:t>
            </a:r>
            <a:r>
              <a:rPr lang="en-US" dirty="0" err="1"/>
              <a:t>subclass:CARBAPENEM</a:t>
            </a:r>
            <a:endParaRPr lang="en-US" sz="1800" dirty="0"/>
          </a:p>
          <a:p>
            <a:r>
              <a:rPr lang="en-US" dirty="0"/>
              <a:t>Subdivide the search into sets with &lt; 100,000 rows to download in batches</a:t>
            </a:r>
          </a:p>
          <a:p>
            <a:pPr lvl="1"/>
            <a:r>
              <a:rPr lang="en-US" dirty="0"/>
              <a:t>Use filters to get results under 100,000 rows</a:t>
            </a:r>
          </a:p>
          <a:p>
            <a:pPr lvl="1"/>
            <a:r>
              <a:rPr lang="en-US" dirty="0"/>
              <a:t>Download one file</a:t>
            </a:r>
          </a:p>
          <a:p>
            <a:pPr lvl="1"/>
            <a:r>
              <a:rPr lang="en-US" dirty="0"/>
              <a:t>Change filters to get different results under </a:t>
            </a:r>
            <a:r>
              <a:rPr lang="en-US"/>
              <a:t>100,000 rows</a:t>
            </a:r>
            <a:endParaRPr lang="en-US" dirty="0"/>
          </a:p>
          <a:p>
            <a:pPr lvl="1"/>
            <a:r>
              <a:rPr lang="en-US" dirty="0"/>
              <a:t>Download second file</a:t>
            </a:r>
          </a:p>
          <a:p>
            <a:pPr lvl="1"/>
            <a:r>
              <a:rPr lang="en-US" dirty="0"/>
              <a:t>Repeat above steps as needed to get the entire set</a:t>
            </a:r>
          </a:p>
        </p:txBody>
      </p:sp>
    </p:spTree>
    <p:extLst>
      <p:ext uri="{BB962C8B-B14F-4D97-AF65-F5344CB8AC3E}">
        <p14:creationId xmlns:p14="http://schemas.microsoft.com/office/powerpoint/2010/main" val="216781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8CD0D3B-4041-644A-A88F-A0F6B9C2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12192000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9722428" y="4187537"/>
            <a:ext cx="2222500" cy="958272"/>
          </a:xfrm>
          <a:prstGeom prst="wedgeRoundRectCallout">
            <a:avLst>
              <a:gd name="adj1" fmla="val -46072"/>
              <a:gd name="adj2" fmla="val 9903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Click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MicroBIGG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-E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</p:spTree>
    <p:extLst>
      <p:ext uri="{BB962C8B-B14F-4D97-AF65-F5344CB8AC3E}">
        <p14:creationId xmlns:p14="http://schemas.microsoft.com/office/powerpoint/2010/main" val="281793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2566EA-1C49-B947-83E2-F2297DE0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4E70DD-62EF-814C-80F8-FFCAB908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EB97EF0-3409-A044-9BD5-71AB11B6A1C5}"/>
              </a:ext>
            </a:extLst>
          </p:cNvPr>
          <p:cNvSpPr/>
          <p:nvPr/>
        </p:nvSpPr>
        <p:spPr>
          <a:xfrm>
            <a:off x="719282" y="83192"/>
            <a:ext cx="2336800" cy="1155700"/>
          </a:xfrm>
          <a:prstGeom prst="wedgeRoundRectCallout">
            <a:avLst>
              <a:gd name="adj1" fmla="val 61628"/>
              <a:gd name="adj2" fmla="val 7708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Click Filters bar to show filters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1CD120E-AF14-174C-B86F-7C23E5BC236E}"/>
              </a:ext>
            </a:extLst>
          </p:cNvPr>
          <p:cNvSpPr/>
          <p:nvPr/>
        </p:nvSpPr>
        <p:spPr>
          <a:xfrm>
            <a:off x="1397000" y="4608816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Click subclass to show subclass filter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56674C1-9977-F248-BCB1-60155D0DB993}"/>
              </a:ext>
            </a:extLst>
          </p:cNvPr>
          <p:cNvSpPr/>
          <p:nvPr/>
        </p:nvSpPr>
        <p:spPr>
          <a:xfrm>
            <a:off x="6431828" y="952752"/>
            <a:ext cx="2336800" cy="1155700"/>
          </a:xfrm>
          <a:prstGeom prst="wedgeRoundRectCallout">
            <a:avLst>
              <a:gd name="adj1" fmla="val -100675"/>
              <a:gd name="adj2" fmla="val 3482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Start typing CARBAPENEM to reveal the value</a:t>
            </a: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74DE7B0D-40CD-E140-9263-73B5AFBC9049}"/>
              </a:ext>
            </a:extLst>
          </p:cNvPr>
          <p:cNvSpPr txBox="1"/>
          <p:nvPr/>
        </p:nvSpPr>
        <p:spPr>
          <a:xfrm>
            <a:off x="3365310" y="291710"/>
            <a:ext cx="521174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22F2EFC-F69E-E64C-A1D8-B812DE062341}"/>
              </a:ext>
            </a:extLst>
          </p:cNvPr>
          <p:cNvSpPr/>
          <p:nvPr/>
        </p:nvSpPr>
        <p:spPr>
          <a:xfrm>
            <a:off x="4439228" y="2963462"/>
            <a:ext cx="2336800" cy="1155700"/>
          </a:xfrm>
          <a:prstGeom prst="wedgeRoundRectCallout">
            <a:avLst>
              <a:gd name="adj1" fmla="val -59766"/>
              <a:gd name="adj2" fmla="val -793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5. Select CARBAPENEM filter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293E0910-6C22-B644-8A7B-26F4DBD29337}"/>
              </a:ext>
            </a:extLst>
          </p:cNvPr>
          <p:cNvSpPr/>
          <p:nvPr/>
        </p:nvSpPr>
        <p:spPr>
          <a:xfrm>
            <a:off x="8062192" y="2851150"/>
            <a:ext cx="2336800" cy="1155700"/>
          </a:xfrm>
          <a:prstGeom prst="wedgeRoundRectCallout">
            <a:avLst>
              <a:gd name="adj1" fmla="val -59766"/>
              <a:gd name="adj2" fmla="val -793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6. Note &gt; 100,000 results</a:t>
            </a:r>
          </a:p>
        </p:txBody>
      </p:sp>
    </p:spTree>
    <p:extLst>
      <p:ext uri="{BB962C8B-B14F-4D97-AF65-F5344CB8AC3E}">
        <p14:creationId xmlns:p14="http://schemas.microsoft.com/office/powerpoint/2010/main" val="267277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A62EC00-D47C-244F-A0CF-09B0F5D9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5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74DE7B0D-40CD-E140-9263-73B5AFBC9049}"/>
              </a:ext>
            </a:extLst>
          </p:cNvPr>
          <p:cNvSpPr txBox="1"/>
          <p:nvPr/>
        </p:nvSpPr>
        <p:spPr>
          <a:xfrm>
            <a:off x="3365310" y="291710"/>
            <a:ext cx="521174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0E7F538-DBED-2745-9C85-54EDE1142897}"/>
              </a:ext>
            </a:extLst>
          </p:cNvPr>
          <p:cNvSpPr/>
          <p:nvPr/>
        </p:nvSpPr>
        <p:spPr>
          <a:xfrm>
            <a:off x="2196910" y="2851150"/>
            <a:ext cx="2336800" cy="1155700"/>
          </a:xfrm>
          <a:prstGeom prst="wedgeRoundRectCallout">
            <a:avLst>
              <a:gd name="adj1" fmla="val -94005"/>
              <a:gd name="adj2" fmla="val 7079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7. Select another filter to subset the results</a:t>
            </a:r>
          </a:p>
        </p:txBody>
      </p:sp>
    </p:spTree>
    <p:extLst>
      <p:ext uri="{BB962C8B-B14F-4D97-AF65-F5344CB8AC3E}">
        <p14:creationId xmlns:p14="http://schemas.microsoft.com/office/powerpoint/2010/main" val="190704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89DEAEF9-0A0A-0440-BBAD-2572986A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1215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74DE7B0D-40CD-E140-9263-73B5AFBC9049}"/>
              </a:ext>
            </a:extLst>
          </p:cNvPr>
          <p:cNvSpPr txBox="1"/>
          <p:nvPr/>
        </p:nvSpPr>
        <p:spPr>
          <a:xfrm>
            <a:off x="3375701" y="146238"/>
            <a:ext cx="521174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4283099B-07B5-6F4C-A912-F8EB518A7316}"/>
              </a:ext>
            </a:extLst>
          </p:cNvPr>
          <p:cNvSpPr/>
          <p:nvPr/>
        </p:nvSpPr>
        <p:spPr>
          <a:xfrm>
            <a:off x="4675789" y="1250950"/>
            <a:ext cx="2336800" cy="1155700"/>
          </a:xfrm>
          <a:prstGeom prst="wedgeRoundRectCallout">
            <a:avLst>
              <a:gd name="adj1" fmla="val 66074"/>
              <a:gd name="adj2" fmla="val -8205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8. Select one or more of the options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39C39A21-448D-3040-9093-8C9B9B2D4A32}"/>
              </a:ext>
            </a:extLst>
          </p:cNvPr>
          <p:cNvSpPr/>
          <p:nvPr/>
        </p:nvSpPr>
        <p:spPr>
          <a:xfrm>
            <a:off x="9036507" y="3834246"/>
            <a:ext cx="2336800" cy="1155700"/>
          </a:xfrm>
          <a:prstGeom prst="wedgeRoundRectCallout">
            <a:avLst>
              <a:gd name="adj1" fmla="val 60294"/>
              <a:gd name="adj2" fmla="val 10136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9. Note that total selected is less than 100,000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91F484E4-2C5C-BA42-9307-49B609EF33AA}"/>
              </a:ext>
            </a:extLst>
          </p:cNvPr>
          <p:cNvSpPr/>
          <p:nvPr/>
        </p:nvSpPr>
        <p:spPr>
          <a:xfrm>
            <a:off x="4813175" y="4054475"/>
            <a:ext cx="2336800" cy="1155700"/>
          </a:xfrm>
          <a:prstGeom prst="wedgeRoundRectCallout">
            <a:avLst>
              <a:gd name="adj1" fmla="val 46510"/>
              <a:gd name="adj2" fmla="val 8517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10. Click Download button to open download options</a:t>
            </a:r>
          </a:p>
        </p:txBody>
      </p:sp>
    </p:spTree>
    <p:extLst>
      <p:ext uri="{BB962C8B-B14F-4D97-AF65-F5344CB8AC3E}">
        <p14:creationId xmlns:p14="http://schemas.microsoft.com/office/powerpoint/2010/main" val="210749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62E573E3-9368-7A47-98DB-143BE0EE8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1215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75E8F1CB-22F5-C344-A051-8AC15DBAE0BD}"/>
              </a:ext>
            </a:extLst>
          </p:cNvPr>
          <p:cNvSpPr txBox="1"/>
          <p:nvPr/>
        </p:nvSpPr>
        <p:spPr>
          <a:xfrm>
            <a:off x="3375701" y="146238"/>
            <a:ext cx="521174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8088DE0-47EF-5540-A9DB-DEAF2D87B431}"/>
              </a:ext>
            </a:extLst>
          </p:cNvPr>
          <p:cNvSpPr/>
          <p:nvPr/>
        </p:nvSpPr>
        <p:spPr>
          <a:xfrm>
            <a:off x="4667702" y="3981738"/>
            <a:ext cx="2336800" cy="1155700"/>
          </a:xfrm>
          <a:prstGeom prst="wedgeRoundRectCallout">
            <a:avLst>
              <a:gd name="adj1" fmla="val 46510"/>
              <a:gd name="adj2" fmla="val 8517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11. Click Download button to download table</a:t>
            </a:r>
          </a:p>
        </p:txBody>
      </p:sp>
    </p:spTree>
    <p:extLst>
      <p:ext uri="{BB962C8B-B14F-4D97-AF65-F5344CB8AC3E}">
        <p14:creationId xmlns:p14="http://schemas.microsoft.com/office/powerpoint/2010/main" val="31991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0A0813F-1942-854E-BF72-924FBE89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5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E0363DCE-A9C6-C144-A227-DD96CF1452D7}"/>
              </a:ext>
            </a:extLst>
          </p:cNvPr>
          <p:cNvSpPr/>
          <p:nvPr/>
        </p:nvSpPr>
        <p:spPr>
          <a:xfrm>
            <a:off x="3896472" y="1117600"/>
            <a:ext cx="2336800" cy="1155700"/>
          </a:xfrm>
          <a:prstGeom prst="wedgeRoundRectCallout">
            <a:avLst>
              <a:gd name="adj1" fmla="val 101647"/>
              <a:gd name="adj2" fmla="val -568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12. Deselect the previous filter value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81E6999-39E8-9D4C-973F-34A6BCC4ACFA}"/>
              </a:ext>
            </a:extLst>
          </p:cNvPr>
          <p:cNvSpPr/>
          <p:nvPr/>
        </p:nvSpPr>
        <p:spPr>
          <a:xfrm>
            <a:off x="8974162" y="2861254"/>
            <a:ext cx="2336800" cy="1155700"/>
          </a:xfrm>
          <a:prstGeom prst="wedgeRoundRectCallout">
            <a:avLst>
              <a:gd name="adj1" fmla="val 69188"/>
              <a:gd name="adj2" fmla="val 20475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14. Note that total selected is less than 100,000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FC1EC69-CCC8-7946-BC15-1BDB699CBA5C}"/>
              </a:ext>
            </a:extLst>
          </p:cNvPr>
          <p:cNvSpPr/>
          <p:nvPr/>
        </p:nvSpPr>
        <p:spPr>
          <a:xfrm>
            <a:off x="4745062" y="2646796"/>
            <a:ext cx="2336800" cy="1155700"/>
          </a:xfrm>
          <a:prstGeom prst="wedgeRoundRectCallout">
            <a:avLst>
              <a:gd name="adj1" fmla="val 62961"/>
              <a:gd name="adj2" fmla="val -16477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13. Select an alternate to get a different subset of the total rows  </a:t>
            </a: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87F4562D-ABF4-3C41-AB72-7DD8C032E0CA}"/>
              </a:ext>
            </a:extLst>
          </p:cNvPr>
          <p:cNvSpPr txBox="1"/>
          <p:nvPr/>
        </p:nvSpPr>
        <p:spPr>
          <a:xfrm>
            <a:off x="3375701" y="146238"/>
            <a:ext cx="521174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D426CF2-543A-6447-B034-1B6E17C3B2F0}"/>
              </a:ext>
            </a:extLst>
          </p:cNvPr>
          <p:cNvSpPr/>
          <p:nvPr/>
        </p:nvSpPr>
        <p:spPr>
          <a:xfrm>
            <a:off x="7723791" y="4408056"/>
            <a:ext cx="2336800" cy="1155700"/>
          </a:xfrm>
          <a:prstGeom prst="wedgeRoundRectCallout">
            <a:avLst>
              <a:gd name="adj1" fmla="val -75329"/>
              <a:gd name="adj2" fmla="val 7438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15. Click Download to open download options</a:t>
            </a:r>
          </a:p>
        </p:txBody>
      </p:sp>
    </p:spTree>
    <p:extLst>
      <p:ext uri="{BB962C8B-B14F-4D97-AF65-F5344CB8AC3E}">
        <p14:creationId xmlns:p14="http://schemas.microsoft.com/office/powerpoint/2010/main" val="88233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62E573E3-9368-7A47-98DB-143BE0EE8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1215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75E8F1CB-22F5-C344-A051-8AC15DBAE0BD}"/>
              </a:ext>
            </a:extLst>
          </p:cNvPr>
          <p:cNvSpPr txBox="1"/>
          <p:nvPr/>
        </p:nvSpPr>
        <p:spPr>
          <a:xfrm>
            <a:off x="3375701" y="146238"/>
            <a:ext cx="521174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microbigge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8088DE0-47EF-5540-A9DB-DEAF2D87B431}"/>
              </a:ext>
            </a:extLst>
          </p:cNvPr>
          <p:cNvSpPr/>
          <p:nvPr/>
        </p:nvSpPr>
        <p:spPr>
          <a:xfrm>
            <a:off x="4667702" y="3981738"/>
            <a:ext cx="2336800" cy="1155700"/>
          </a:xfrm>
          <a:prstGeom prst="wedgeRoundRectCallout">
            <a:avLst>
              <a:gd name="adj1" fmla="val 46510"/>
              <a:gd name="adj2" fmla="val 8517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16. Click Download button to download table</a:t>
            </a:r>
          </a:p>
        </p:txBody>
      </p:sp>
    </p:spTree>
    <p:extLst>
      <p:ext uri="{BB962C8B-B14F-4D97-AF65-F5344CB8AC3E}">
        <p14:creationId xmlns:p14="http://schemas.microsoft.com/office/powerpoint/2010/main" val="397569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456</Words>
  <Application>Microsoft Macintosh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How To: Download a MicroBIGG-E table &gt; 100,000 rows (all CARBAPENEM genes found in Pathogen Detection isolate assemblies)</vt:lpstr>
      <vt:lpstr>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Prasad, Arjun (NIH/NLM/NCBI) [E]</cp:lastModifiedBy>
  <cp:revision>15</cp:revision>
  <cp:lastPrinted>2022-03-16T15:25:56Z</cp:lastPrinted>
  <dcterms:created xsi:type="dcterms:W3CDTF">2021-09-02T13:05:46Z</dcterms:created>
  <dcterms:modified xsi:type="dcterms:W3CDTF">2022-03-16T21:18:16Z</dcterms:modified>
</cp:coreProperties>
</file>