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355" r:id="rId3"/>
    <p:sldId id="356" r:id="rId4"/>
    <p:sldId id="358" r:id="rId5"/>
    <p:sldId id="362" r:id="rId6"/>
    <p:sldId id="360" r:id="rId7"/>
    <p:sldId id="363" r:id="rId8"/>
    <p:sldId id="3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7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isolates-browser-exceptions-tabl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iosample/SAMN2147898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pd-help@ncbi.nlm.nih.gov" TargetMode="External"/><Relationship Id="rId4" Type="http://schemas.openxmlformats.org/officeDocument/2006/relationships/hyperlink" Target="https://submit.ncbi.nlm.nih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bmit.ncbi.nlm.nih.gov/about/sra/" TargetMode="External"/><Relationship Id="rId2" Type="http://schemas.openxmlformats.org/officeDocument/2006/relationships/hyperlink" Target="https://www.ncbi.nlm.nih.gov/pathogens/pathogens_help/#isolates-browse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bmit.ncbi.nlm.nih.gov/about/geno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Find an isolate you submitted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7339-028E-D74B-8509-964D6318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EB2F-2474-9D40-9C57-2A648A10A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the Pathogen Isolates Browser to locate your isolate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https://www.ncbi.nlm.nih.gov/pathogens</a:t>
            </a:r>
            <a:endParaRPr lang="en-US" sz="2000" dirty="0"/>
          </a:p>
          <a:p>
            <a:r>
              <a:rPr lang="en-US" dirty="0"/>
              <a:t>Check the exceptions report</a:t>
            </a:r>
            <a:endParaRPr lang="en-US" sz="1800" dirty="0"/>
          </a:p>
          <a:p>
            <a:r>
              <a:rPr lang="en-US" dirty="0"/>
              <a:t>Check the Submission Portal</a:t>
            </a:r>
          </a:p>
          <a:p>
            <a:r>
              <a:rPr lang="en-US" dirty="0"/>
              <a:t>Ask for help</a:t>
            </a:r>
          </a:p>
        </p:txBody>
      </p:sp>
    </p:spTree>
    <p:extLst>
      <p:ext uri="{BB962C8B-B14F-4D97-AF65-F5344CB8AC3E}">
        <p14:creationId xmlns:p14="http://schemas.microsoft.com/office/powerpoint/2010/main" val="21678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BA76B2-1983-4F50-992E-9D2A7C66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68" t="15177" r="43524" b="27093"/>
          <a:stretch/>
        </p:blipFill>
        <p:spPr>
          <a:xfrm>
            <a:off x="673100" y="943583"/>
            <a:ext cx="5270500" cy="5800102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5239967" y="4082916"/>
            <a:ext cx="1277566" cy="129648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Search the Isolates Browser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7AE77-CCF0-4D77-A009-262B7CE15EB4}"/>
              </a:ext>
            </a:extLst>
          </p:cNvPr>
          <p:cNvSpPr txBox="1"/>
          <p:nvPr/>
        </p:nvSpPr>
        <p:spPr>
          <a:xfrm>
            <a:off x="6248402" y="1030893"/>
            <a:ext cx="137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Searches: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9D00D88-5D2E-458F-AA05-417F8D2A8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51462"/>
              </p:ext>
            </p:extLst>
          </p:nvPr>
        </p:nvGraphicFramePr>
        <p:xfrm>
          <a:off x="6822335" y="1492557"/>
          <a:ext cx="5204297" cy="4659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1149">
                  <a:extLst>
                    <a:ext uri="{9D8B030D-6E8A-4147-A177-3AD203B41FA5}">
                      <a16:colId xmlns:a16="http://schemas.microsoft.com/office/drawing/2014/main" val="2163437735"/>
                    </a:ext>
                  </a:extLst>
                </a:gridCol>
                <a:gridCol w="3473148">
                  <a:extLst>
                    <a:ext uri="{9D8B030D-6E8A-4147-A177-3AD203B41FA5}">
                      <a16:colId xmlns:a16="http://schemas.microsoft.com/office/drawing/2014/main" val="2261932115"/>
                    </a:ext>
                  </a:extLst>
                </a:gridCol>
              </a:tblGrid>
              <a:tr h="4227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By biosample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biosample_acc: 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SAMN02921631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4207"/>
                  </a:ext>
                </a:extLst>
              </a:tr>
              <a:tr h="71493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By strain or isolate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isolate_identifiers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CFSAN019912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0158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By SRA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Run: </a:t>
                      </a:r>
                      <a:r>
                        <a:rPr lang="en-US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SRR13415101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509"/>
                  </a:ext>
                </a:extLst>
              </a:tr>
              <a:tr h="4139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By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bioproject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bioproject_acc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PRJNA215355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60600"/>
                  </a:ext>
                </a:extLst>
              </a:tr>
              <a:tr h="8691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By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asm_acc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GCA_016619445.2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wgs_acc_prefix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AAYRYS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813458"/>
                  </a:ext>
                </a:extLst>
              </a:tr>
              <a:tr h="16514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By pathogen record creation date (when the record was received by Pathogen)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creation_date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: [2021-03-23 TO 2021-03-25]</a:t>
                      </a:r>
                    </a:p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taxgroup_name:"Listeria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 monocytogenes" AND 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new:1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806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4EB36E4-65CF-4792-A91D-C073F2962238}"/>
              </a:ext>
            </a:extLst>
          </p:cNvPr>
          <p:cNvSpPr txBox="1"/>
          <p:nvPr/>
        </p:nvSpPr>
        <p:spPr>
          <a:xfrm>
            <a:off x="6621214" y="6155326"/>
            <a:ext cx="542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Searches can usually be entered without the prefix </a:t>
            </a:r>
            <a:r>
              <a:rPr lang="en-US" sz="1400" b="1" i="1" dirty="0"/>
              <a:t>&lt;search term&gt;:</a:t>
            </a:r>
            <a:r>
              <a:rPr lang="en-US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You can also drop lists of identifiers into the search box</a:t>
            </a:r>
            <a:r>
              <a:rPr lang="en-US" sz="1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93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5B760-0DF1-B04F-BE5F-F662B77D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14B21-2949-2C40-9FFD-1B1A3037C1FF}"/>
              </a:ext>
            </a:extLst>
          </p:cNvPr>
          <p:cNvSpPr txBox="1"/>
          <p:nvPr/>
        </p:nvSpPr>
        <p:spPr>
          <a:xfrm>
            <a:off x="4227755" y="238111"/>
            <a:ext cx="4875630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https://www.ncbi.nlm.nih.gov/pathogens/isolates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8B845B-793F-4F47-9F78-A450FF197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t="17021" r="38324" b="56880"/>
          <a:stretch/>
        </p:blipFill>
        <p:spPr>
          <a:xfrm>
            <a:off x="700390" y="850222"/>
            <a:ext cx="11193851" cy="2719829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4DF5839-D2CD-E847-9E0E-B2C764A817A2}"/>
              </a:ext>
            </a:extLst>
          </p:cNvPr>
          <p:cNvSpPr/>
          <p:nvPr/>
        </p:nvSpPr>
        <p:spPr>
          <a:xfrm>
            <a:off x="7487757" y="850222"/>
            <a:ext cx="1354686" cy="577850"/>
          </a:xfrm>
          <a:prstGeom prst="wedgeRoundRectCallout">
            <a:avLst>
              <a:gd name="adj1" fmla="val 80940"/>
              <a:gd name="adj2" fmla="val 33273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2. Normal result.  </a:t>
            </a:r>
          </a:p>
        </p:txBody>
      </p:sp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8E8F1DEA-11F0-447D-960C-53C25B47E2E4}"/>
              </a:ext>
            </a:extLst>
          </p:cNvPr>
          <p:cNvSpPr/>
          <p:nvPr/>
        </p:nvSpPr>
        <p:spPr>
          <a:xfrm>
            <a:off x="3749093" y="3234978"/>
            <a:ext cx="1354686" cy="1171651"/>
          </a:xfrm>
          <a:prstGeom prst="wedgeRoundRectCallout">
            <a:avLst>
              <a:gd name="adj1" fmla="val -33951"/>
              <a:gd name="adj2" fmla="val -12874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3a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Follow link to its position in the cluster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0E504A-55AF-4D2C-8E5B-D0011E97D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" t="17873" r="38585" b="61560"/>
          <a:stretch/>
        </p:blipFill>
        <p:spPr>
          <a:xfrm>
            <a:off x="561697" y="4406629"/>
            <a:ext cx="11504953" cy="2213260"/>
          </a:xfrm>
          <a:prstGeom prst="rect">
            <a:avLst/>
          </a:prstGeom>
        </p:spPr>
      </p:pic>
      <p:sp>
        <p:nvSpPr>
          <p:cNvPr id="18" name="Rounded Rectangular Callout 5">
            <a:extLst>
              <a:ext uri="{FF2B5EF4-FFF2-40B4-BE49-F238E27FC236}">
                <a16:creationId xmlns:a16="http://schemas.microsoft.com/office/drawing/2014/main" id="{BCF81861-5EFC-4436-9AD4-14F7BE656DCC}"/>
              </a:ext>
            </a:extLst>
          </p:cNvPr>
          <p:cNvSpPr/>
          <p:nvPr/>
        </p:nvSpPr>
        <p:spPr>
          <a:xfrm>
            <a:off x="8410799" y="3880511"/>
            <a:ext cx="1618418" cy="1171651"/>
          </a:xfrm>
          <a:prstGeom prst="wedgeRoundRectCallout">
            <a:avLst>
              <a:gd name="adj1" fmla="val -77754"/>
              <a:gd name="adj2" fmla="val 14108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3b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This isolate didn’t cluster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F66BF7-FEA7-421B-8C51-F04F3F9DB9AA}"/>
              </a:ext>
            </a:extLst>
          </p:cNvPr>
          <p:cNvSpPr txBox="1"/>
          <p:nvPr/>
        </p:nvSpPr>
        <p:spPr>
          <a:xfrm>
            <a:off x="274167" y="224791"/>
            <a:ext cx="3474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Isolate is found in Browser</a:t>
            </a:r>
          </a:p>
        </p:txBody>
      </p:sp>
    </p:spTree>
    <p:extLst>
      <p:ext uri="{BB962C8B-B14F-4D97-AF65-F5344CB8AC3E}">
        <p14:creationId xmlns:p14="http://schemas.microsoft.com/office/powerpoint/2010/main" val="415960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5B760-0DF1-B04F-BE5F-F662B77D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14B21-2949-2C40-9FFD-1B1A3037C1FF}"/>
              </a:ext>
            </a:extLst>
          </p:cNvPr>
          <p:cNvSpPr txBox="1"/>
          <p:nvPr/>
        </p:nvSpPr>
        <p:spPr>
          <a:xfrm>
            <a:off x="4227755" y="238111"/>
            <a:ext cx="4875630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https://www.ncbi.nlm.nih.gov/pathogens/isolates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4727E-AF36-4B8C-97D9-B49F8B9DC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" t="17590" r="38644" b="51573"/>
          <a:stretch/>
        </p:blipFill>
        <p:spPr>
          <a:xfrm>
            <a:off x="136186" y="1206230"/>
            <a:ext cx="11688704" cy="336577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4DF5839-D2CD-E847-9E0E-B2C764A817A2}"/>
              </a:ext>
            </a:extLst>
          </p:cNvPr>
          <p:cNvSpPr/>
          <p:nvPr/>
        </p:nvSpPr>
        <p:spPr>
          <a:xfrm>
            <a:off x="367110" y="3994149"/>
            <a:ext cx="4535630" cy="1176637"/>
          </a:xfrm>
          <a:prstGeom prst="wedgeRoundRectCallout">
            <a:avLst>
              <a:gd name="adj1" fmla="val 66907"/>
              <a:gd name="adj2" fmla="val -18070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4. The searched isolate is found, but not in the regular results.  It had an “exception”, meaning something was wrong with the data and it couldn’t be used.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A9604-9E30-4F44-890E-99F9FBAB780C}"/>
              </a:ext>
            </a:extLst>
          </p:cNvPr>
          <p:cNvSpPr txBox="1"/>
          <p:nvPr/>
        </p:nvSpPr>
        <p:spPr>
          <a:xfrm>
            <a:off x="3588598" y="5496526"/>
            <a:ext cx="6162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More about pathogen isolate exceptions...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71EA3-FC92-49CB-8E1C-42748D705042}"/>
              </a:ext>
            </a:extLst>
          </p:cNvPr>
          <p:cNvSpPr txBox="1"/>
          <p:nvPr/>
        </p:nvSpPr>
        <p:spPr>
          <a:xfrm>
            <a:off x="136186" y="218986"/>
            <a:ext cx="6162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Isolate is found in Browser - 2</a:t>
            </a:r>
          </a:p>
        </p:txBody>
      </p:sp>
    </p:spTree>
    <p:extLst>
      <p:ext uri="{BB962C8B-B14F-4D97-AF65-F5344CB8AC3E}">
        <p14:creationId xmlns:p14="http://schemas.microsoft.com/office/powerpoint/2010/main" val="309760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4E70DD-62EF-814C-80F8-FFCAB908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>
                <a:solidFill>
                  <a:schemeClr val="accent4">
                    <a:lumMod val="75000"/>
                  </a:schemeClr>
                </a:solidFill>
              </a:rPr>
              <a:t>6</a:t>
            </a:fld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74DE7B0D-40CD-E140-9263-73B5AFBC9049}"/>
              </a:ext>
            </a:extLst>
          </p:cNvPr>
          <p:cNvSpPr txBox="1"/>
          <p:nvPr/>
        </p:nvSpPr>
        <p:spPr>
          <a:xfrm>
            <a:off x="4227755" y="238111"/>
            <a:ext cx="5208670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https://www.ncbi.nlm.nih.gov/pathogens/organisms/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F6B9A-61B9-4076-809E-32A29812DC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3" t="21844" r="50000" b="17592"/>
          <a:stretch/>
        </p:blipFill>
        <p:spPr>
          <a:xfrm>
            <a:off x="168073" y="1099496"/>
            <a:ext cx="7816835" cy="5612507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EB97EF0-3409-A044-9BD5-71AB11B6A1C5}"/>
              </a:ext>
            </a:extLst>
          </p:cNvPr>
          <p:cNvSpPr/>
          <p:nvPr/>
        </p:nvSpPr>
        <p:spPr>
          <a:xfrm>
            <a:off x="5394527" y="2083072"/>
            <a:ext cx="4226127" cy="1695253"/>
          </a:xfrm>
          <a:prstGeom prst="wedgeRoundRectCallout">
            <a:avLst>
              <a:gd name="adj1" fmla="val -65484"/>
              <a:gd name="adj2" fmla="val -333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Check the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Latest Isolate Creation Date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is it before the date when your isolate  was submitted?</a:t>
            </a: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not then you should wait for the next publication.  Check back on this page.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371B3-BC04-452B-928A-69619F395D14}"/>
              </a:ext>
            </a:extLst>
          </p:cNvPr>
          <p:cNvSpPr txBox="1"/>
          <p:nvPr/>
        </p:nvSpPr>
        <p:spPr>
          <a:xfrm>
            <a:off x="168073" y="191944"/>
            <a:ext cx="231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Isolate not found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9121A-57E2-43AD-BC32-B11B45F9212C}"/>
              </a:ext>
            </a:extLst>
          </p:cNvPr>
          <p:cNvSpPr txBox="1"/>
          <p:nvPr/>
        </p:nvSpPr>
        <p:spPr>
          <a:xfrm>
            <a:off x="8472791" y="5457217"/>
            <a:ext cx="348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Salmonella in particular can take several days to recompute. </a:t>
            </a:r>
          </a:p>
        </p:txBody>
      </p:sp>
    </p:spTree>
    <p:extLst>
      <p:ext uri="{BB962C8B-B14F-4D97-AF65-F5344CB8AC3E}">
        <p14:creationId xmlns:p14="http://schemas.microsoft.com/office/powerpoint/2010/main" val="267277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4E70DD-62EF-814C-80F8-FFCAB908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>
                <a:solidFill>
                  <a:schemeClr val="accent4">
                    <a:lumMod val="75000"/>
                  </a:schemeClr>
                </a:solidFill>
              </a:rPr>
              <a:t>7</a:t>
            </a:fld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371B3-BC04-452B-928A-69619F395D14}"/>
              </a:ext>
            </a:extLst>
          </p:cNvPr>
          <p:cNvSpPr txBox="1"/>
          <p:nvPr/>
        </p:nvSpPr>
        <p:spPr>
          <a:xfrm>
            <a:off x="738229" y="1278469"/>
            <a:ext cx="5558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Isolate not found   </a:t>
            </a:r>
          </a:p>
          <a:p>
            <a:r>
              <a:rPr lang="en-US" sz="2400" dirty="0"/>
              <a:t>         Things to check if you still can’t find it: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2D6AA-EA94-4A07-9037-8753C0BF2C1D}"/>
              </a:ext>
            </a:extLst>
          </p:cNvPr>
          <p:cNvSpPr txBox="1"/>
          <p:nvPr/>
        </p:nvSpPr>
        <p:spPr>
          <a:xfrm>
            <a:off x="2006760" y="2400446"/>
            <a:ext cx="7889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the isolate found in NCBI Entrez BioSample?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https://www.ncbi.nlm.nih.gov/biosample/</a:t>
            </a:r>
            <a:r>
              <a:rPr lang="en-US" sz="2000" dirty="0" err="1">
                <a:hlinkClick r:id="rId3"/>
              </a:rPr>
              <a:t>SAMN21478986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not, then check the Submission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err="1">
                <a:hlinkClick r:id="rId4"/>
              </a:rPr>
              <a:t>submit.ncbi.nlm.nih.gov</a:t>
            </a:r>
            <a:r>
              <a:rPr lang="en-US" sz="2000" dirty="0">
                <a:hlinkClick r:id="rId4"/>
              </a:rPr>
              <a:t>/</a:t>
            </a:r>
            <a:r>
              <a:rPr lang="en-US" sz="2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so, then have you registered your </a:t>
            </a:r>
            <a:r>
              <a:rPr lang="en-US" sz="2000" dirty="0" err="1"/>
              <a:t>bioproject</a:t>
            </a:r>
            <a:r>
              <a:rPr lang="en-US" sz="2000" dirty="0"/>
              <a:t> with the Pathogen project ?  This is necessary for the system to “listen for” new isolates from  your project.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 register send a request to </a:t>
            </a:r>
            <a:r>
              <a:rPr lang="en-US" sz="2000" dirty="0" err="1">
                <a:hlinkClick r:id="rId5"/>
              </a:rPr>
              <a:t>pd-help@ncbi.nlm.nih.gov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Still having problems?  Write to </a:t>
            </a:r>
            <a:r>
              <a:rPr lang="en-US" sz="2000" dirty="0" err="1">
                <a:hlinkClick r:id="rId5"/>
              </a:rPr>
              <a:t>pd-help@ncbi.nlm.nih.gov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481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full help documentation of the Pathogen Isolates Browser: </a:t>
            </a:r>
            <a:r>
              <a:rPr lang="en-US" sz="2000" dirty="0">
                <a:hlinkClick r:id="rId2"/>
              </a:rPr>
              <a:t>https://www.ncbi.nlm.nih.gov/pathogens/</a:t>
            </a:r>
            <a:r>
              <a:rPr lang="en-US" sz="2000" dirty="0" err="1">
                <a:hlinkClick r:id="rId2"/>
              </a:rPr>
              <a:t>pathogens_help</a:t>
            </a:r>
            <a:r>
              <a:rPr lang="en-US" sz="2000" dirty="0">
                <a:hlinkClick r:id="rId2"/>
              </a:rPr>
              <a:t>/#isolates-browser</a:t>
            </a:r>
            <a:endParaRPr lang="en-US" sz="2000" dirty="0"/>
          </a:p>
          <a:p>
            <a:r>
              <a:rPr lang="en-US" sz="2400" dirty="0"/>
              <a:t>For Submission Portal documentation on SRA: 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submit.ncbi.nlm.nih.gov</a:t>
            </a:r>
            <a:r>
              <a:rPr lang="en-US" sz="2400" dirty="0">
                <a:hlinkClick r:id="rId3"/>
              </a:rPr>
              <a:t>/about/sra/</a:t>
            </a:r>
            <a:endParaRPr lang="en-US" sz="2400" dirty="0"/>
          </a:p>
          <a:p>
            <a:r>
              <a:rPr lang="en-US" sz="2400" dirty="0"/>
              <a:t>For Submission Portal documentation on WGS or Complete Genome submission: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err="1">
                <a:hlinkClick r:id="rId4"/>
              </a:rPr>
              <a:t>submit.ncbi.nlm.nih.gov</a:t>
            </a:r>
            <a:r>
              <a:rPr lang="en-US" sz="2400" dirty="0">
                <a:hlinkClick r:id="rId4"/>
              </a:rPr>
              <a:t>/about/genome/</a:t>
            </a:r>
            <a:endParaRPr lang="en-US" sz="24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579</Words>
  <Application>Microsoft Macintosh PowerPoint</Application>
  <PresentationFormat>Widescreen</PresentationFormat>
  <Paragraphs>64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How To: Find an isolate you submitted</vt:lpstr>
      <vt:lpstr>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Prasad, Arjun (NIH/NLM/NCBI) [E]</cp:lastModifiedBy>
  <cp:revision>23</cp:revision>
  <dcterms:created xsi:type="dcterms:W3CDTF">2021-09-02T13:05:46Z</dcterms:created>
  <dcterms:modified xsi:type="dcterms:W3CDTF">2021-09-22T17:16:20Z</dcterms:modified>
</cp:coreProperties>
</file>