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sldIdLst>
    <p:sldId id="368" r:id="rId2"/>
    <p:sldId id="363" r:id="rId3"/>
    <p:sldId id="364" r:id="rId4"/>
    <p:sldId id="369" r:id="rId5"/>
    <p:sldId id="371" r:id="rId6"/>
    <p:sldId id="373" r:id="rId7"/>
    <p:sldId id="37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3"/>
    <p:restoredTop sz="96205"/>
  </p:normalViewPr>
  <p:slideViewPr>
    <p:cSldViewPr snapToGrid="0" snapToObjects="1">
      <p:cViewPr varScale="1">
        <p:scale>
          <a:sx n="126" d="100"/>
          <a:sy n="126" d="100"/>
        </p:scale>
        <p:origin x="104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2426E-871E-6048-897D-C00DFFEC19B5}" type="datetimeFigureOut">
              <a:rPr lang="en-US" smtClean="0"/>
              <a:t>10/1/21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0F7CC-E99A-9B4E-A466-3BF0E5F47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27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138917"/>
            <a:ext cx="12192000" cy="2580167"/>
          </a:xfrm>
          <a:prstGeom prst="rect">
            <a:avLst/>
          </a:prstGeom>
          <a:solidFill>
            <a:schemeClr val="accent5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119981"/>
          </a:xfrm>
        </p:spPr>
        <p:txBody>
          <a:bodyPr anchor="ctr" anchorCtr="0">
            <a:normAutofit fontScale="9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/>
              <a:t>Click to edit Master title style</a:t>
            </a:r>
            <a:endParaRPr lang="en-US" sz="280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86200"/>
            <a:ext cx="10515600" cy="533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Author’s Name - 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00" y="5839065"/>
            <a:ext cx="5232400" cy="66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Left Side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309" y="450802"/>
            <a:ext cx="2808212" cy="1606598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4320" y="450803"/>
            <a:ext cx="7498080" cy="5418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309" y="2042160"/>
            <a:ext cx="2808212" cy="382682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259" y="6239208"/>
            <a:ext cx="7694570" cy="2715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5027" y="6236208"/>
            <a:ext cx="179070" cy="27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ledgements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09707" cy="1217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662195"/>
            <a:ext cx="2438400" cy="44230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259582" y="1657427"/>
            <a:ext cx="2438400" cy="44230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548891" y="1657426"/>
            <a:ext cx="2438400" cy="44230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8915400" y="1662193"/>
            <a:ext cx="2438400" cy="44230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987291" y="365125"/>
            <a:ext cx="5366509" cy="1217613"/>
          </a:xfrm>
        </p:spPr>
        <p:txBody>
          <a:bodyPr anchor="ctr">
            <a:normAutofit/>
          </a:bodyPr>
          <a:lstStyle>
            <a:lvl1pPr marL="0" indent="0">
              <a:lnSpc>
                <a:spcPct val="125000"/>
              </a:lnSpc>
              <a:buNone/>
              <a:defRPr sz="1600"/>
            </a:lvl1pPr>
          </a:lstStyle>
          <a:p>
            <a:pPr lvl="0"/>
            <a:r>
              <a:rPr lang="en-US" dirty="0"/>
              <a:t>This research was supported by the Intramural Research Program of the NIH, National Library of Medicine.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235BD-BAE1-8844-9019-43BECF0D4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BE2992-FA3B-EF49-99B2-38C256205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15F3-49B7-9F42-A7A7-81A4A5FA05BC}" type="datetimeFigureOut">
              <a:rPr lang="en-US" smtClean="0"/>
              <a:t>10/1/21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33BD91-D8BC-6E4E-AB05-2A9ABE579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1A8EEC-5DDB-B24D-AEAB-5DEF6AAA2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B44D-08D7-D244-8DB1-975914F5F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11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graphic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2222339"/>
            <a:ext cx="12192000" cy="2430684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119981"/>
          </a:xfrm>
        </p:spPr>
        <p:txBody>
          <a:bodyPr anchor="ctr" anchorCtr="0">
            <a:normAutofit fontScale="9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/>
              <a:t>Click to edit Master title style</a:t>
            </a:r>
            <a:endParaRPr lang="en-US" sz="280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86200"/>
            <a:ext cx="10515600" cy="533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Author’s Name -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00" y="5839065"/>
            <a:ext cx="5232400" cy="66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graphic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072640"/>
            <a:ext cx="12192000" cy="2895600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879804"/>
            <a:ext cx="4964035" cy="67202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119981"/>
          </a:xfrm>
        </p:spPr>
        <p:txBody>
          <a:bodyPr anchor="ctr" anchorCtr="0">
            <a:normAutofit fontScale="9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/>
              <a:t>Click to edit Master title style</a:t>
            </a:r>
            <a:endParaRPr lang="en-US" sz="280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86200"/>
            <a:ext cx="10515600" cy="533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Author’s Name - Title</a:t>
            </a:r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838200" y="1920874"/>
            <a:ext cx="10515600" cy="4258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436240"/>
            <a:ext cx="10515600" cy="3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Blue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8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9" y="6337935"/>
            <a:ext cx="10512551" cy="3098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B600E7-87DB-2E4E-9AA6-A588057B0F1D}"/>
              </a:ext>
            </a:extLst>
          </p:cNvPr>
          <p:cNvSpPr txBox="1"/>
          <p:nvPr userDrawn="1"/>
        </p:nvSpPr>
        <p:spPr>
          <a:xfrm>
            <a:off x="5115698" y="6308209"/>
            <a:ext cx="2675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pd-help@ncbi.nlm.nih.gov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Gr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198" y="3802335"/>
            <a:ext cx="10515601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199" y="1959429"/>
            <a:ext cx="10515600" cy="18427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Curv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1697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Pentagra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874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874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Right Side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662781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6278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6627812" cy="34232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68640" y="1681163"/>
            <a:ext cx="318674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168640" y="2505075"/>
            <a:ext cx="3186748" cy="34232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6425" y="6236208"/>
            <a:ext cx="189739" cy="29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7" r:id="rId3"/>
    <p:sldLayoutId id="2147483654" r:id="rId4"/>
    <p:sldLayoutId id="2147483650" r:id="rId5"/>
    <p:sldLayoutId id="2147483649" r:id="rId6"/>
    <p:sldLayoutId id="2147483651" r:id="rId7"/>
    <p:sldLayoutId id="2147483652" r:id="rId8"/>
    <p:sldLayoutId id="2147483653" r:id="rId9"/>
    <p:sldLayoutId id="2147483656" r:id="rId10"/>
    <p:sldLayoutId id="2147483661" r:id="rId11"/>
    <p:sldLayoutId id="214748366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athogen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athogens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athogens/pathogens_help/#refgene-filters" TargetMode="External"/><Relationship Id="rId2" Type="http://schemas.openxmlformats.org/officeDocument/2006/relationships/hyperlink" Target="https://www.ncbi.nlm.nih.gov/pathogens/pathogens_help/#reference-gene-catalog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ncbi.nlm.nih.gov/pathogens/pathogens_help/#refgene-access-downloa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71010"/>
            <a:ext cx="10515600" cy="1119981"/>
          </a:xfrm>
        </p:spPr>
        <p:txBody>
          <a:bodyPr>
            <a:noAutofit/>
          </a:bodyPr>
          <a:lstStyle/>
          <a:p>
            <a:r>
              <a:rPr lang="en-US" sz="3600" dirty="0"/>
              <a:t>How To: Identify isolates that have a pair of genes on the same contig (e.g., blaTEM-1 and blaKPC-4)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38200" y="4085530"/>
            <a:ext cx="10515600" cy="533400"/>
          </a:xfrm>
        </p:spPr>
        <p:txBody>
          <a:bodyPr/>
          <a:lstStyle/>
          <a:p>
            <a:r>
              <a:rPr lang="en-US" dirty="0"/>
              <a:t>NCBI Pathogen Detection                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https://www.ncbi.nlm.nih.gov/pathogens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296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5A3C-E7B5-C444-8C0D-A460B77A5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/>
              <a:t>How do I identify isolates that have a pair of genes on the same contig? (e.g., blaTEM-1 and blaKPC-4)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1B83C-C796-0444-9B61-0E1E3E9FB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MicroBIGG</a:t>
            </a:r>
            <a:r>
              <a:rPr lang="en-US" dirty="0"/>
              <a:t>-E</a:t>
            </a:r>
          </a:p>
          <a:p>
            <a:r>
              <a:rPr lang="en-US" dirty="0"/>
              <a:t>Use the search term </a:t>
            </a:r>
            <a:r>
              <a:rPr lang="en-US" i="1" dirty="0" err="1"/>
              <a:t>genes_on_contig</a:t>
            </a:r>
            <a:r>
              <a:rPr lang="en-US" dirty="0"/>
              <a:t> “</a:t>
            </a:r>
            <a:r>
              <a:rPr lang="en-US" i="1" dirty="0"/>
              <a:t>genes_on_contig:blaTEM-1 AND genes_on_contig:blaKPC-4”</a:t>
            </a:r>
          </a:p>
          <a:p>
            <a:r>
              <a:rPr lang="en-US" dirty="0"/>
              <a:t>Use Cross-browser selection to view all isolates with these two genes in the Isolates Browser</a:t>
            </a:r>
          </a:p>
          <a:p>
            <a:r>
              <a:rPr lang="en-US" dirty="0"/>
              <a:t>Download isolate metadata file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218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D8CD0D3B-4041-644A-A88F-A0F6B9C28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763"/>
            <a:ext cx="12192000" cy="659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DBC8F563-EBFE-0147-90F8-8D71BA511108}"/>
              </a:ext>
            </a:extLst>
          </p:cNvPr>
          <p:cNvSpPr/>
          <p:nvPr/>
        </p:nvSpPr>
        <p:spPr>
          <a:xfrm>
            <a:off x="9113520" y="3774440"/>
            <a:ext cx="2222500" cy="1333500"/>
          </a:xfrm>
          <a:prstGeom prst="wedgeRoundRectCallout">
            <a:avLst>
              <a:gd name="adj1" fmla="val -43734"/>
              <a:gd name="adj2" fmla="val 7409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1. Click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MicroBIGG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-E</a:t>
            </a:r>
          </a:p>
        </p:txBody>
      </p:sp>
      <p:sp>
        <p:nvSpPr>
          <p:cNvPr id="2" name="TextBox 1">
            <a:hlinkClick r:id="rId3"/>
            <a:extLst>
              <a:ext uri="{FF2B5EF4-FFF2-40B4-BE49-F238E27FC236}">
                <a16:creationId xmlns:a16="http://schemas.microsoft.com/office/drawing/2014/main" id="{6567AA0E-E78D-4C4A-973D-ED0BAFF60625}"/>
              </a:ext>
            </a:extLst>
          </p:cNvPr>
          <p:cNvSpPr txBox="1"/>
          <p:nvPr/>
        </p:nvSpPr>
        <p:spPr>
          <a:xfrm>
            <a:off x="4582758" y="441064"/>
            <a:ext cx="4170116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https://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www.ncbi.nlm.nih.gov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/pathogens</a:t>
            </a:r>
          </a:p>
        </p:txBody>
      </p:sp>
    </p:spTree>
    <p:extLst>
      <p:ext uri="{BB962C8B-B14F-4D97-AF65-F5344CB8AC3E}">
        <p14:creationId xmlns:p14="http://schemas.microsoft.com/office/powerpoint/2010/main" val="2749338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036A2-D4EF-BE4C-9754-4C97EDF2A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C9BF62-CC7A-D549-9509-637F647E8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B44D-08D7-D244-8DB1-975914F5F36B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42B59B-66E5-2441-B322-61887A141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097" y="0"/>
            <a:ext cx="9381805" cy="6858000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CA9D5BF7-9FA9-5C42-98F1-8BD990FA38BD}"/>
              </a:ext>
            </a:extLst>
          </p:cNvPr>
          <p:cNvSpPr/>
          <p:nvPr/>
        </p:nvSpPr>
        <p:spPr>
          <a:xfrm>
            <a:off x="2686401" y="149715"/>
            <a:ext cx="2480509" cy="1375719"/>
          </a:xfrm>
          <a:prstGeom prst="wedgeRoundRectCallout">
            <a:avLst>
              <a:gd name="adj1" fmla="val -53985"/>
              <a:gd name="adj2" fmla="val 73489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2. Use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genes_on_contig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command to identify contigs with blaTEM-1 and blaKPC-4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24F0E4D5-E081-E949-87CB-A023437418D6}"/>
              </a:ext>
            </a:extLst>
          </p:cNvPr>
          <p:cNvSpPr/>
          <p:nvPr/>
        </p:nvSpPr>
        <p:spPr>
          <a:xfrm>
            <a:off x="8450102" y="1623696"/>
            <a:ext cx="2336800" cy="1426836"/>
          </a:xfrm>
          <a:prstGeom prst="wedgeRoundRectCallout">
            <a:avLst>
              <a:gd name="adj1" fmla="val -43247"/>
              <a:gd name="adj2" fmla="val 88165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3. Click Cross-browser selection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D588D4-1A85-9644-9ACF-4B8664849DFC}"/>
              </a:ext>
            </a:extLst>
          </p:cNvPr>
          <p:cNvSpPr/>
          <p:nvPr/>
        </p:nvSpPr>
        <p:spPr>
          <a:xfrm>
            <a:off x="6908800" y="4521200"/>
            <a:ext cx="2367280" cy="477520"/>
          </a:xfrm>
          <a:prstGeom prst="rect">
            <a:avLst/>
          </a:prstGeom>
          <a:solidFill>
            <a:srgbClr val="FFC000">
              <a:alpha val="1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373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70670-F6D9-3743-B802-958F76E06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7D52C3-9862-9142-98B9-B9F1BD07D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B44D-08D7-D244-8DB1-975914F5F36B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2EE733-F8AA-DF46-9401-918E3C068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311" y="0"/>
            <a:ext cx="9355377" cy="6858000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DD9874BF-2BD8-2447-88BC-3AA304402C3A}"/>
              </a:ext>
            </a:extLst>
          </p:cNvPr>
          <p:cNvSpPr/>
          <p:nvPr/>
        </p:nvSpPr>
        <p:spPr>
          <a:xfrm>
            <a:off x="3759199" y="2438400"/>
            <a:ext cx="2336800" cy="1153236"/>
          </a:xfrm>
          <a:prstGeom prst="wedgeRoundRectCallout">
            <a:avLst>
              <a:gd name="adj1" fmla="val 59886"/>
              <a:gd name="adj2" fmla="val 108971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4. Select Download</a:t>
            </a:r>
          </a:p>
        </p:txBody>
      </p:sp>
    </p:spTree>
    <p:extLst>
      <p:ext uri="{BB962C8B-B14F-4D97-AF65-F5344CB8AC3E}">
        <p14:creationId xmlns:p14="http://schemas.microsoft.com/office/powerpoint/2010/main" val="3047790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67D34-F8D9-CE45-84CC-E2A3D85D5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8E6659-1D9C-5146-931D-0DD1CF28B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B44D-08D7-D244-8DB1-975914F5F36B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E14C90-F54B-4B4B-81EF-7574955B9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22" y="0"/>
            <a:ext cx="10413355" cy="6858000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4A581892-D797-BC47-AD66-3F01A3F46C0C}"/>
              </a:ext>
            </a:extLst>
          </p:cNvPr>
          <p:cNvSpPr/>
          <p:nvPr/>
        </p:nvSpPr>
        <p:spPr>
          <a:xfrm>
            <a:off x="2611119" y="2857024"/>
            <a:ext cx="2336800" cy="1417320"/>
          </a:xfrm>
          <a:prstGeom prst="wedgeRoundRectCallout">
            <a:avLst>
              <a:gd name="adj1" fmla="val 115103"/>
              <a:gd name="adj2" fmla="val 211167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4. Select Download to download a tab-delimited table containing isolate information</a:t>
            </a:r>
          </a:p>
        </p:txBody>
      </p:sp>
    </p:spTree>
    <p:extLst>
      <p:ext uri="{BB962C8B-B14F-4D97-AF65-F5344CB8AC3E}">
        <p14:creationId xmlns:p14="http://schemas.microsoft.com/office/powerpoint/2010/main" val="3876000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1A2E9-1515-924E-8C3A-169343A8D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3D3EF-3E0F-4B4B-AF4A-0A3119C88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full help documentation of the Reference Gene Catalog see: </a:t>
            </a:r>
            <a:r>
              <a:rPr lang="en-US" sz="1800" dirty="0">
                <a:hlinkClick r:id="rId2"/>
              </a:rPr>
              <a:t>https://www.ncbi.nlm.nih.gov/pathogens/pathogens_help/#reference-gene-catalog</a:t>
            </a:r>
            <a:endParaRPr lang="en-US" sz="1800" dirty="0"/>
          </a:p>
          <a:p>
            <a:r>
              <a:rPr lang="en-US" dirty="0"/>
              <a:t>For details about filters see: </a:t>
            </a:r>
            <a:br>
              <a:rPr lang="en-US" dirty="0"/>
            </a:br>
            <a:r>
              <a:rPr lang="en-US" sz="1800" dirty="0">
                <a:hlinkClick r:id="rId3"/>
              </a:rPr>
              <a:t>https://www.ncbi.nlm.nih.gov/pathogens/pathogens_help/#refgene-filters</a:t>
            </a:r>
            <a:endParaRPr lang="en-US" sz="1800" dirty="0"/>
          </a:p>
          <a:p>
            <a:r>
              <a:rPr lang="en-US" dirty="0"/>
              <a:t>For details about the table downloads see:</a:t>
            </a:r>
            <a:br>
              <a:rPr lang="en-US" dirty="0"/>
            </a:br>
            <a:r>
              <a:rPr lang="en-US" sz="1800" dirty="0">
                <a:hlinkClick r:id="rId4"/>
              </a:rPr>
              <a:t>https://www.ncbi.nlm.nih.gov/pathogens/pathogens_help/#refgene-access-download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/>
              <a:t>Questions and further help: email </a:t>
            </a:r>
            <a:r>
              <a:rPr lang="en-US" dirty="0" err="1"/>
              <a:t>pd-help@ncbi.nlm.nih.gov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76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CBI Colors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1BC"/>
      </a:accent1>
      <a:accent2>
        <a:srgbClr val="AEB0B5"/>
      </a:accent2>
      <a:accent3>
        <a:srgbClr val="00A6D2"/>
      </a:accent3>
      <a:accent4>
        <a:srgbClr val="981B1E"/>
      </a:accent4>
      <a:accent5>
        <a:srgbClr val="002455"/>
      </a:accent5>
      <a:accent6>
        <a:srgbClr val="2E854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B0773BB4-715D-7243-AD07-7EFCC35D602C}" vid="{4DEAEE1B-C328-CC49-9A0C-B613A91A4D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627</TotalTime>
  <Words>270</Words>
  <Application>Microsoft Macintosh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Helvetica</vt:lpstr>
      <vt:lpstr>Office Theme</vt:lpstr>
      <vt:lpstr>How To: Identify isolates that have a pair of genes on the same contig (e.g., blaTEM-1 and blaKPC-4)</vt:lpstr>
      <vt:lpstr>How do I identify isolates that have a pair of genes on the same contig? (e.g., blaTEM-1 and blaKPC-4)</vt:lpstr>
      <vt:lpstr>PowerPoint Presentation</vt:lpstr>
      <vt:lpstr>PowerPoint Presentation</vt:lpstr>
      <vt:lpstr>PowerPoint Presentation</vt:lpstr>
      <vt:lpstr>PowerPoint Presentation</vt:lpstr>
      <vt:lpstr>More information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Download nucleotide sequence for all point mutation references</dc:title>
  <dc:creator>Prasad, Arjun (NIH/NLM/NCBI) [E]</dc:creator>
  <cp:lastModifiedBy>Michael Feldgarden</cp:lastModifiedBy>
  <cp:revision>29</cp:revision>
  <dcterms:created xsi:type="dcterms:W3CDTF">2021-09-02T13:05:46Z</dcterms:created>
  <dcterms:modified xsi:type="dcterms:W3CDTF">2021-10-01T18:00:56Z</dcterms:modified>
</cp:coreProperties>
</file>