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355" r:id="rId3"/>
    <p:sldId id="356" r:id="rId4"/>
    <p:sldId id="362" r:id="rId5"/>
    <p:sldId id="363" r:id="rId6"/>
    <p:sldId id="3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2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72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426E-871E-6048-897D-C00DFFEC19B5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F7CC-E99A-9B4E-A466-3BF0E5F47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38917"/>
            <a:ext cx="12192000" cy="2580167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09" y="450802"/>
            <a:ext cx="2808212" cy="16065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320" y="450803"/>
            <a:ext cx="7498080" cy="5418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309" y="2042160"/>
            <a:ext cx="2808212" cy="38268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59" y="6239208"/>
            <a:ext cx="7694570" cy="27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027" y="6236208"/>
            <a:ext cx="179070" cy="2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ledgemen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09707" cy="1217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62195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9582" y="1657427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48891" y="1657426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915400" y="1662193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87291" y="365125"/>
            <a:ext cx="5366509" cy="1217613"/>
          </a:xfrm>
        </p:spPr>
        <p:txBody>
          <a:bodyPr anchor="ctr">
            <a:normAutofit/>
          </a:bodyPr>
          <a:lstStyle>
            <a:lvl1pPr marL="0" indent="0">
              <a:lnSpc>
                <a:spcPct val="125000"/>
              </a:lnSpc>
              <a:buNone/>
              <a:defRPr sz="1600"/>
            </a:lvl1pPr>
          </a:lstStyle>
          <a:p>
            <a:pPr lvl="0"/>
            <a:r>
              <a:rPr lang="en-US" dirty="0"/>
              <a:t>This research was supported by the Intramural Research Program of the NIH, National Library of Medicine.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35BD-BAE1-8844-9019-43BECF0D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E2992-FA3B-EF49-99B2-38C25620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5F3-49B7-9F42-A7A7-81A4A5FA05BC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3BD91-D8BC-6E4E-AB05-2A9ABE57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A8EEC-5DDB-B24D-AEAB-5DEF6AAA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2222339"/>
            <a:ext cx="12192000" cy="2430684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72640"/>
            <a:ext cx="12192000" cy="289560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879804"/>
            <a:ext cx="4964035" cy="6720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38200" y="1920874"/>
            <a:ext cx="10515600" cy="4258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36240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8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9" y="6337935"/>
            <a:ext cx="10512551" cy="309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B600E7-87DB-2E4E-9AA6-A588057B0F1D}"/>
              </a:ext>
            </a:extLst>
          </p:cNvPr>
          <p:cNvSpPr txBox="1"/>
          <p:nvPr userDrawn="1"/>
        </p:nvSpPr>
        <p:spPr>
          <a:xfrm>
            <a:off x="5115698" y="6308209"/>
            <a:ext cx="267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pd-help@ncbi.nlm.nih.gov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8" y="3802335"/>
            <a:ext cx="1051560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1959429"/>
            <a:ext cx="10515600" cy="1842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Cur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16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Pentagr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igh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662781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627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627812" cy="3423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68640" y="1681163"/>
            <a:ext cx="318674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68640" y="2505075"/>
            <a:ext cx="3186748" cy="34232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425" y="6236208"/>
            <a:ext cx="189739" cy="2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7" r:id="rId3"/>
    <p:sldLayoutId id="2147483654" r:id="rId4"/>
    <p:sldLayoutId id="2147483650" r:id="rId5"/>
    <p:sldLayoutId id="2147483649" r:id="rId6"/>
    <p:sldLayoutId id="2147483651" r:id="rId7"/>
    <p:sldLayoutId id="2147483652" r:id="rId8"/>
    <p:sldLayoutId id="2147483653" r:id="rId9"/>
    <p:sldLayoutId id="2147483656" r:id="rId10"/>
    <p:sldLayoutId id="2147483661" r:id="rId11"/>
    <p:sldLayoutId id="21474836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/isolate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athogen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athogen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athogen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/pathogens_help/#filters" TargetMode="External"/><Relationship Id="rId2" Type="http://schemas.openxmlformats.org/officeDocument/2006/relationships/hyperlink" Target="https://www.ncbi.nlm.nih.gov/pathogens/pathogens_help/#isolates-browser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cbi.nlm.nih.gov/pathogens/pathogens_help/#sol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1010"/>
            <a:ext cx="10515600" cy="1119981"/>
          </a:xfrm>
        </p:spPr>
        <p:txBody>
          <a:bodyPr>
            <a:noAutofit/>
          </a:bodyPr>
          <a:lstStyle/>
          <a:p>
            <a:r>
              <a:rPr lang="en-US" sz="3600" dirty="0"/>
              <a:t>How To: Identify carbapenem-resistant isolates without common acquired carbapenem resistance genes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4085530"/>
            <a:ext cx="10515600" cy="533400"/>
          </a:xfrm>
        </p:spPr>
        <p:txBody>
          <a:bodyPr/>
          <a:lstStyle/>
          <a:p>
            <a:r>
              <a:rPr lang="en-US" dirty="0"/>
              <a:t>NCBI Pathogen Detection            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7339-028E-D74B-8509-964D6318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7EB2F-2474-9D40-9C57-2A648A10A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Use </a:t>
            </a:r>
            <a:r>
              <a:rPr lang="en-US" dirty="0"/>
              <a:t>the Isolates Browser</a:t>
            </a:r>
            <a:br>
              <a:rPr lang="en-US" sz="2800" dirty="0"/>
            </a:br>
            <a:r>
              <a:rPr lang="en-US" sz="2000" dirty="0">
                <a:hlinkClick r:id="rId2"/>
              </a:rPr>
              <a:t>https://www.ncbi.nlm.nih.gov/pathogens/isolates</a:t>
            </a:r>
            <a:endParaRPr lang="en-US" sz="2000" dirty="0"/>
          </a:p>
          <a:p>
            <a:r>
              <a:rPr lang="en-US" dirty="0"/>
              <a:t>Use </a:t>
            </a:r>
            <a:r>
              <a:rPr lang="en-US" sz="2800" dirty="0" err="1">
                <a:latin typeface="Courier" pitchFamily="2" charset="0"/>
              </a:rPr>
              <a:t>AST_phenotypes</a:t>
            </a:r>
            <a:r>
              <a:rPr lang="en-US" dirty="0">
                <a:latin typeface="Courier" pitchFamily="2" charset="0"/>
              </a:rPr>
              <a:t>: </a:t>
            </a:r>
            <a:r>
              <a:rPr lang="en-US" dirty="0">
                <a:latin typeface="Helvetica" pitchFamily="2" charset="0"/>
              </a:rPr>
              <a:t>and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AMR_genotypes</a:t>
            </a:r>
            <a:r>
              <a:rPr lang="en-US" dirty="0">
                <a:latin typeface="Courier" pitchFamily="2" charset="0"/>
              </a:rPr>
              <a:t>: </a:t>
            </a:r>
            <a:r>
              <a:rPr lang="en-US" dirty="0">
                <a:latin typeface="Helvetica" pitchFamily="2" charset="0"/>
              </a:rPr>
              <a:t>search</a:t>
            </a:r>
            <a:r>
              <a:rPr lang="en-US" dirty="0"/>
              <a:t> fields</a:t>
            </a:r>
            <a:endParaRPr lang="en-US" sz="1800" dirty="0"/>
          </a:p>
          <a:p>
            <a:r>
              <a:rPr lang="en-US" dirty="0"/>
              <a:t>Download table and/or assemblies</a:t>
            </a:r>
          </a:p>
          <a:p>
            <a:r>
              <a:rPr lang="en-US" dirty="0"/>
              <a:t>Use cross-browser selection to identify AMRFinderPlus results for those isolates</a:t>
            </a:r>
          </a:p>
          <a:p>
            <a:endParaRPr lang="en-US" dirty="0"/>
          </a:p>
          <a:p>
            <a:r>
              <a:rPr lang="en-US" dirty="0"/>
              <a:t>You can also use Filters to search</a:t>
            </a:r>
          </a:p>
        </p:txBody>
      </p:sp>
    </p:spTree>
    <p:extLst>
      <p:ext uri="{BB962C8B-B14F-4D97-AF65-F5344CB8AC3E}">
        <p14:creationId xmlns:p14="http://schemas.microsoft.com/office/powerpoint/2010/main" val="216781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3BDA28-91AE-F148-D657-67002A1BC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88"/>
            <a:ext cx="12192000" cy="6536623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BC8F563-EBFE-0147-90F8-8D71BA511108}"/>
              </a:ext>
            </a:extLst>
          </p:cNvPr>
          <p:cNvSpPr/>
          <p:nvPr/>
        </p:nvSpPr>
        <p:spPr>
          <a:xfrm>
            <a:off x="9296400" y="4394200"/>
            <a:ext cx="2222500" cy="1333500"/>
          </a:xfrm>
          <a:prstGeom prst="wedgeRoundRectCallout">
            <a:avLst>
              <a:gd name="adj1" fmla="val -43734"/>
              <a:gd name="adj2" fmla="val 7409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1. Click Isolates Browser</a:t>
            </a:r>
          </a:p>
        </p:txBody>
      </p:sp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6567AA0E-E78D-4C4A-973D-ED0BAFF60625}"/>
              </a:ext>
            </a:extLst>
          </p:cNvPr>
          <p:cNvSpPr txBox="1"/>
          <p:nvPr/>
        </p:nvSpPr>
        <p:spPr>
          <a:xfrm>
            <a:off x="4582758" y="441064"/>
            <a:ext cx="4170116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</a:t>
            </a:r>
          </a:p>
        </p:txBody>
      </p:sp>
    </p:spTree>
    <p:extLst>
      <p:ext uri="{BB962C8B-B14F-4D97-AF65-F5344CB8AC3E}">
        <p14:creationId xmlns:p14="http://schemas.microsoft.com/office/powerpoint/2010/main" val="281793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F4A44B-541D-7D24-9F19-6F60915D4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77"/>
            <a:ext cx="12192000" cy="6536623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BC8F563-EBFE-0147-90F8-8D71BA511108}"/>
              </a:ext>
            </a:extLst>
          </p:cNvPr>
          <p:cNvSpPr/>
          <p:nvPr/>
        </p:nvSpPr>
        <p:spPr>
          <a:xfrm>
            <a:off x="1286746" y="1274482"/>
            <a:ext cx="8093922" cy="1199777"/>
          </a:xfrm>
          <a:prstGeom prst="wedgeRoundRectCallout">
            <a:avLst>
              <a:gd name="adj1" fmla="val -59972"/>
              <a:gd name="adj2" fmla="val -5659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2. Enter search string using ‘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AST_phenotypes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:’ e.g.: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urier" pitchFamily="2" charset="0"/>
              </a:rPr>
              <a:t>AST_phenotypes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urier" pitchFamily="2" charset="0"/>
              </a:rPr>
              <a:t>:*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urier" pitchFamily="2" charset="0"/>
              </a:rPr>
              <a:t>penem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urier" pitchFamily="2" charset="0"/>
              </a:rPr>
              <a:t>=R AND NOT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urier" pitchFamily="2" charset="0"/>
              </a:rPr>
              <a:t>AMR_genotypes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urier" pitchFamily="2" charset="0"/>
              </a:rPr>
              <a:t>:(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urier" pitchFamily="2" charset="0"/>
              </a:rPr>
              <a:t>blaKPC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urier" pitchFamily="2" charset="0"/>
              </a:rPr>
              <a:t>* OR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urier" pitchFamily="2" charset="0"/>
              </a:rPr>
              <a:t>blaNDM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urier" pitchFamily="2" charset="0"/>
              </a:rPr>
              <a:t>* OR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urier" pitchFamily="2" charset="0"/>
              </a:rPr>
              <a:t>blaIMP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urier" pitchFamily="2" charset="0"/>
              </a:rPr>
              <a:t>* OR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urier" pitchFamily="2" charset="0"/>
              </a:rPr>
              <a:t>blaVIM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urier" pitchFamily="2" charset="0"/>
              </a:rPr>
              <a:t>*)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This will exclude all isolates with KPC, NDM, IMP, or VIM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carbapenemases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6567AA0E-E78D-4C4A-973D-ED0BAFF60625}"/>
              </a:ext>
            </a:extLst>
          </p:cNvPr>
          <p:cNvSpPr txBox="1"/>
          <p:nvPr/>
        </p:nvSpPr>
        <p:spPr>
          <a:xfrm>
            <a:off x="3894268" y="321377"/>
            <a:ext cx="4875630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/pathogens/isolates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E0BF4B3F-E9C5-5B47-5E41-022396D24297}"/>
              </a:ext>
            </a:extLst>
          </p:cNvPr>
          <p:cNvSpPr/>
          <p:nvPr/>
        </p:nvSpPr>
        <p:spPr>
          <a:xfrm>
            <a:off x="2049039" y="2667070"/>
            <a:ext cx="2985540" cy="1076591"/>
          </a:xfrm>
          <a:prstGeom prst="wedgeRoundRectCallout">
            <a:avLst>
              <a:gd name="adj1" fmla="val 50287"/>
              <a:gd name="adj2" fmla="val 82301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3. Download table of results and/or isolate assemblies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urier" pitchFamily="2" charset="0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72A2FEB-589A-1678-BF53-32C7A961BD52}"/>
              </a:ext>
            </a:extLst>
          </p:cNvPr>
          <p:cNvSpPr/>
          <p:nvPr/>
        </p:nvSpPr>
        <p:spPr>
          <a:xfrm>
            <a:off x="7906871" y="2667070"/>
            <a:ext cx="3728860" cy="1076591"/>
          </a:xfrm>
          <a:prstGeom prst="wedgeRoundRectCallout">
            <a:avLst>
              <a:gd name="adj1" fmla="val -45838"/>
              <a:gd name="adj2" fmla="val 8629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4. Use Cross-browser selection to view the results of AMRFinderPlus for these isolates in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MicroBIGG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-E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0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DEA92E-F470-A519-4FFA-2CC637161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88"/>
            <a:ext cx="12192000" cy="6536623"/>
          </a:xfrm>
          <a:prstGeom prst="rect">
            <a:avLst/>
          </a:prstGeom>
        </p:spPr>
      </p:pic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6567AA0E-E78D-4C4A-973D-ED0BAFF60625}"/>
              </a:ext>
            </a:extLst>
          </p:cNvPr>
          <p:cNvSpPr txBox="1"/>
          <p:nvPr/>
        </p:nvSpPr>
        <p:spPr>
          <a:xfrm>
            <a:off x="3894268" y="321377"/>
            <a:ext cx="4875630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/pathogens/isolates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AF68BA45-A1BB-3A3C-FF46-6B9042F338D7}"/>
              </a:ext>
            </a:extLst>
          </p:cNvPr>
          <p:cNvSpPr/>
          <p:nvPr/>
        </p:nvSpPr>
        <p:spPr>
          <a:xfrm>
            <a:off x="386335" y="506043"/>
            <a:ext cx="3728860" cy="1076591"/>
          </a:xfrm>
          <a:prstGeom prst="wedgeRoundRectCallout">
            <a:avLst>
              <a:gd name="adj1" fmla="val 66964"/>
              <a:gd name="adj2" fmla="val 4632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2. An alternative method of search is to use the filters feature. Click the bar to bring up filters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urier" pitchFamily="2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77A84D15-F6BA-95C8-638B-9E6EAE8084D7}"/>
              </a:ext>
            </a:extLst>
          </p:cNvPr>
          <p:cNvSpPr/>
          <p:nvPr/>
        </p:nvSpPr>
        <p:spPr>
          <a:xfrm>
            <a:off x="807675" y="5460033"/>
            <a:ext cx="3728860" cy="575008"/>
          </a:xfrm>
          <a:prstGeom prst="wedgeRoundRectCallout">
            <a:avLst>
              <a:gd name="adj1" fmla="val -61416"/>
              <a:gd name="adj2" fmla="val -15045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3. Select the field you want to search 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urier" pitchFamily="2" charset="0"/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5DF370F-9C88-E83A-BB75-3335F5C47157}"/>
              </a:ext>
            </a:extLst>
          </p:cNvPr>
          <p:cNvSpPr/>
          <p:nvPr/>
        </p:nvSpPr>
        <p:spPr>
          <a:xfrm>
            <a:off x="5120627" y="3114669"/>
            <a:ext cx="3728860" cy="742280"/>
          </a:xfrm>
          <a:prstGeom prst="wedgeRoundRectCallout">
            <a:avLst>
              <a:gd name="adj1" fmla="val -77861"/>
              <a:gd name="adj2" fmla="val -20865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4. Use the substring search to identify the phenotypes of interest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urier" pitchFamily="2" charset="0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D1F39569-9782-2127-059C-BEE444E93BBD}"/>
              </a:ext>
            </a:extLst>
          </p:cNvPr>
          <p:cNvSpPr/>
          <p:nvPr/>
        </p:nvSpPr>
        <p:spPr>
          <a:xfrm>
            <a:off x="6096000" y="4131604"/>
            <a:ext cx="3728860" cy="966549"/>
          </a:xfrm>
          <a:prstGeom prst="wedgeRoundRectCallout">
            <a:avLst>
              <a:gd name="adj1" fmla="val -92574"/>
              <a:gd name="adj2" fmla="val -73340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5. Select the drugs under “Resistant” to select isolates tested resistant to those drugs.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2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A2E9-1515-924E-8C3A-169343A8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3D3EF-3E0F-4B4B-AF4A-0A3119C8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full help documentation of the Isolates Browser see: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err="1">
                <a:hlinkClick r:id="rId2"/>
              </a:rPr>
              <a:t>www.ncbi.nlm.nih.gov</a:t>
            </a:r>
            <a:r>
              <a:rPr lang="en-US" sz="1800" dirty="0">
                <a:hlinkClick r:id="rId2"/>
              </a:rPr>
              <a:t>/pathogens/</a:t>
            </a:r>
            <a:r>
              <a:rPr lang="en-US" sz="1800" dirty="0" err="1">
                <a:hlinkClick r:id="rId2"/>
              </a:rPr>
              <a:t>pathogens_help</a:t>
            </a:r>
            <a:r>
              <a:rPr lang="en-US" sz="1800" dirty="0">
                <a:hlinkClick r:id="rId2"/>
              </a:rPr>
              <a:t>/#isolates-browser</a:t>
            </a:r>
            <a:endParaRPr lang="en-US" sz="1800" dirty="0"/>
          </a:p>
          <a:p>
            <a:r>
              <a:rPr lang="en-US" dirty="0"/>
              <a:t>For details about filters see: </a:t>
            </a:r>
            <a:br>
              <a:rPr lang="en-US" dirty="0"/>
            </a:br>
            <a:r>
              <a:rPr lang="en-US" sz="1800" dirty="0">
                <a:hlinkClick r:id="rId3"/>
              </a:rPr>
              <a:t>https://www.ncbi.nlm.nih.gov/pathogens/pathogens_help/#filters</a:t>
            </a:r>
            <a:endParaRPr lang="en-US" sz="1800" dirty="0"/>
          </a:p>
          <a:p>
            <a:r>
              <a:rPr lang="en-US" dirty="0"/>
              <a:t>For details about the </a:t>
            </a:r>
            <a:r>
              <a:rPr lang="en-US" dirty="0" err="1"/>
              <a:t>solr</a:t>
            </a:r>
            <a:r>
              <a:rPr lang="en-US" dirty="0"/>
              <a:t> search syntax used to search the browsers see:</a:t>
            </a:r>
            <a:br>
              <a:rPr lang="en-US" dirty="0"/>
            </a:br>
            <a:r>
              <a:rPr lang="en-US" sz="1800" dirty="0">
                <a:hlinkClick r:id="rId4"/>
              </a:rPr>
              <a:t>https://</a:t>
            </a:r>
            <a:r>
              <a:rPr lang="en-US" sz="1800" dirty="0" err="1">
                <a:hlinkClick r:id="rId4"/>
              </a:rPr>
              <a:t>www.ncbi.nlm.nih.gov</a:t>
            </a:r>
            <a:r>
              <a:rPr lang="en-US" sz="1800" dirty="0">
                <a:hlinkClick r:id="rId4"/>
              </a:rPr>
              <a:t>/pathogens/</a:t>
            </a:r>
            <a:r>
              <a:rPr lang="en-US" sz="1800" dirty="0" err="1">
                <a:hlinkClick r:id="rId4"/>
              </a:rPr>
              <a:t>pathogens_help</a:t>
            </a:r>
            <a:r>
              <a:rPr lang="en-US" sz="1800" dirty="0">
                <a:hlinkClick r:id="rId4"/>
              </a:rPr>
              <a:t>/#</a:t>
            </a:r>
            <a:r>
              <a:rPr lang="en-US" sz="1800" dirty="0" err="1">
                <a:hlinkClick r:id="rId4"/>
              </a:rPr>
              <a:t>solr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Questions and further help: email </a:t>
            </a:r>
            <a:r>
              <a:rPr lang="en-US" dirty="0" err="1"/>
              <a:t>pd-help@ncbi.nlm.nih.gov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4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BI Color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1BC"/>
      </a:accent1>
      <a:accent2>
        <a:srgbClr val="AEB0B5"/>
      </a:accent2>
      <a:accent3>
        <a:srgbClr val="00A6D2"/>
      </a:accent3>
      <a:accent4>
        <a:srgbClr val="981B1E"/>
      </a:accent4>
      <a:accent5>
        <a:srgbClr val="002455"/>
      </a:accent5>
      <a:accent6>
        <a:srgbClr val="2E854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0773BB4-715D-7243-AD07-7EFCC35D602C}" vid="{4DEAEE1B-C328-CC49-9A0C-B613A91A4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1348</TotalTime>
  <Words>382</Words>
  <Application>Microsoft Macintosh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</vt:lpstr>
      <vt:lpstr>Helvetica</vt:lpstr>
      <vt:lpstr>Office Theme</vt:lpstr>
      <vt:lpstr>How To: Identify carbapenem-resistant isolates without common acquired carbapenem resistance genes</vt:lpstr>
      <vt:lpstr>At a glance</vt:lpstr>
      <vt:lpstr>PowerPoint Presentation</vt:lpstr>
      <vt:lpstr>PowerPoint Presentation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 nucleotide sequence for all point mutation references</dc:title>
  <dc:creator>Prasad, Arjun (NIH/NLM/NCBI) [E]</dc:creator>
  <cp:lastModifiedBy>Prasad, Arjun (NIH/NLM/NCBI) [E]</cp:lastModifiedBy>
  <cp:revision>17</cp:revision>
  <dcterms:created xsi:type="dcterms:W3CDTF">2021-09-02T13:05:46Z</dcterms:created>
  <dcterms:modified xsi:type="dcterms:W3CDTF">2022-06-09T18:34:27Z</dcterms:modified>
</cp:coreProperties>
</file>